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67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9EA560-840A-4D45-846B-079AD55BC9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07AEC7-7045-4F71-B826-1C01B39447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2EAEC0-FFAA-42EC-8D7C-5A13FFA2D7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70066A-197B-4334-BB09-DB4C96E242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864B08-3C44-4696-A012-C46F2BFA8F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A89882-E178-4BD7-8DF9-35F72F1856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C8FB32-0BE0-422E-A66B-5A281C6A00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52A4D-AA57-42A1-9AF1-A48F47497F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AC2342-2418-40FA-9C21-4912BBCFCC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E1ABC5-70B8-4A30-8634-6328FA9D38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3B3E4-358C-4919-AAEE-0E738D844D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D6E696-3A37-4983-A133-3563A971DC3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b="1" dirty="0" smtClean="0"/>
              <a:t>The Rise of Food Production and Social Change (begins ~ 11,000 yrs. </a:t>
            </a:r>
            <a:r>
              <a:rPr lang="en-US" sz="2400" b="1" smtClean="0"/>
              <a:t>ago</a:t>
            </a:r>
            <a:r>
              <a:rPr lang="en-US" sz="2400" b="1" dirty="0" smtClean="0"/>
              <a:t>)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/>
            <a:r>
              <a:rPr lang="en-US" sz="2000" b="1" dirty="0" smtClean="0"/>
              <a:t>The purposeful domestication of plants and animals was associated with many social changes, when compared with hunting &amp; gathering:</a:t>
            </a:r>
          </a:p>
          <a:p>
            <a:pPr marL="0" indent="0" eaLnBrk="1" hangingPunct="1">
              <a:buNone/>
            </a:pPr>
            <a:r>
              <a:rPr lang="en-US" sz="2000" dirty="0" smtClean="0"/>
              <a:t>	-a </a:t>
            </a:r>
            <a:r>
              <a:rPr lang="en-US" sz="2000" dirty="0" smtClean="0"/>
              <a:t>smaller share of a population was needed for food </a:t>
            </a:r>
            <a:r>
              <a:rPr lang="en-US" sz="2000" dirty="0" smtClean="0"/>
              <a:t>	acquisition</a:t>
            </a:r>
            <a:r>
              <a:rPr lang="en-US" sz="2000" dirty="0" smtClean="0"/>
              <a:t>,</a:t>
            </a:r>
          </a:p>
          <a:p>
            <a:pPr marL="0" indent="0" eaLnBrk="1" hangingPunct="1">
              <a:buNone/>
            </a:pPr>
            <a:r>
              <a:rPr lang="en-US" sz="2000" dirty="0" smtClean="0"/>
              <a:t>	-thus </a:t>
            </a:r>
            <a:r>
              <a:rPr lang="en-US" sz="2000" dirty="0" smtClean="0"/>
              <a:t>many people were freed up to specialize as:</a:t>
            </a:r>
          </a:p>
          <a:p>
            <a:pPr marL="1409700" lvl="2" indent="-609600" eaLnBrk="1" hangingPunct="1">
              <a:buFontTx/>
              <a:buAutoNum type="arabicPeriod"/>
            </a:pPr>
            <a:r>
              <a:rPr lang="en-US" sz="1200" dirty="0" smtClean="0"/>
              <a:t>warriors</a:t>
            </a:r>
          </a:p>
          <a:p>
            <a:pPr marL="1409700" lvl="2" indent="-609600" eaLnBrk="1" hangingPunct="1">
              <a:buFontTx/>
              <a:buAutoNum type="arabicPeriod"/>
            </a:pPr>
            <a:r>
              <a:rPr lang="en-US" sz="1200" dirty="0" smtClean="0"/>
              <a:t>artisans</a:t>
            </a:r>
          </a:p>
          <a:p>
            <a:pPr marL="1409700" lvl="2" indent="-609600" eaLnBrk="1" hangingPunct="1">
              <a:buFontTx/>
              <a:buAutoNum type="arabicPeriod"/>
            </a:pPr>
            <a:r>
              <a:rPr lang="en-US" sz="1200" dirty="0" smtClean="0"/>
              <a:t>long distance traders</a:t>
            </a:r>
          </a:p>
          <a:p>
            <a:pPr marL="1409700" lvl="2" indent="-609600" eaLnBrk="1" hangingPunct="1">
              <a:buFontTx/>
              <a:buAutoNum type="arabicPeriod"/>
            </a:pPr>
            <a:r>
              <a:rPr lang="en-US" sz="1200" dirty="0" smtClean="0"/>
              <a:t>the priesthood</a:t>
            </a:r>
          </a:p>
          <a:p>
            <a:pPr marL="609600" indent="-609600" eaLnBrk="1" hangingPunct="1">
              <a:buFontTx/>
              <a:buAutoNum type="arabicPeriod"/>
            </a:pPr>
            <a:endParaRPr lang="en-US" sz="2000" dirty="0" smtClean="0"/>
          </a:p>
          <a:p>
            <a:pPr marL="609600" indent="-609600" eaLnBrk="1" hangingPunct="1">
              <a:buFontTx/>
              <a:buNone/>
            </a:pPr>
            <a:r>
              <a:rPr lang="en-US" sz="2000" dirty="0" smtClean="0"/>
              <a:t>Birth rates generally rose with food production, so populations grew, giving farmers numerical advantages over hunter-gatherers.</a:t>
            </a:r>
          </a:p>
          <a:p>
            <a:pPr marL="609600" indent="-609600" eaLnBrk="1" hangingPunct="1">
              <a:buFontTx/>
              <a:buAutoNum type="arabicPeriod"/>
            </a:pPr>
            <a:endParaRPr lang="en-US" sz="2000" dirty="0" smtClean="0"/>
          </a:p>
          <a:p>
            <a:pPr marL="609600" indent="-609600" eaLnBrk="1" hangingPunct="1">
              <a:buFontTx/>
              <a:buAutoNum type="arabicPeriod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But more food sometimes didn’t mean better nutrition: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 smtClean="0"/>
              <a:t>Human stature diminished in many settings, and bones</a:t>
            </a:r>
            <a:r>
              <a:rPr lang="en-US" sz="2000" smtClean="0"/>
              <a:t>, dental </a:t>
            </a:r>
            <a:r>
              <a:rPr lang="en-US" sz="2000" dirty="0" smtClean="0"/>
              <a:t>evidence suggest poorer nutritional status…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WHY?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With the rise in specialization, social class differentiation caused less egalitarian relations to emerge, when compared with hunter-gatherer societies.  Food distribution became less equal.</a:t>
            </a:r>
          </a:p>
          <a:p>
            <a:r>
              <a:rPr lang="en-US" sz="2000" dirty="0" smtClean="0"/>
              <a:t>Dietary diversity fell, as groups became more dependent on a smaller group of foods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108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The Rise of Food Production and Social Change (begins ~ 11,000 yrs. ago)</vt:lpstr>
      <vt:lpstr>But more food sometimes didn’t mean better nutrition:</vt:lpstr>
    </vt:vector>
  </TitlesOfParts>
  <Company>WOU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Rise of Food Production and Social Change</dc:title>
  <dc:creator>Western Oregon University</dc:creator>
  <cp:lastModifiedBy>Mike McGlade</cp:lastModifiedBy>
  <cp:revision>9</cp:revision>
  <dcterms:created xsi:type="dcterms:W3CDTF">2011-04-06T20:26:20Z</dcterms:created>
  <dcterms:modified xsi:type="dcterms:W3CDTF">2018-04-05T16:58:40Z</dcterms:modified>
</cp:coreProperties>
</file>